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1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9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0469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48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59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68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26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6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8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9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8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9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07/04/21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07/04/21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40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  <a:t>تصميم آلات ومعدات زراعية</a:t>
            </a:r>
            <a:b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  <a:t>عملي</a:t>
            </a:r>
            <a:r>
              <a:rPr lang="ar-IQ" dirty="0" smtClean="0">
                <a:solidFill>
                  <a:srgbClr val="0070C0"/>
                </a:solidFill>
              </a:rPr>
              <a:t/>
            </a:r>
            <a:br>
              <a:rPr lang="ar-IQ" dirty="0" smtClean="0">
                <a:solidFill>
                  <a:srgbClr val="0070C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sz="3200" dirty="0" smtClean="0">
                <a:solidFill>
                  <a:srgbClr val="FF0000"/>
                </a:solidFill>
              </a:rPr>
              <a:t>المحاضرة </a:t>
            </a:r>
            <a:r>
              <a:rPr lang="ar-IQ" sz="3200" dirty="0" smtClean="0">
                <a:solidFill>
                  <a:srgbClr val="FF0000"/>
                </a:solidFill>
              </a:rPr>
              <a:t>(</a:t>
            </a:r>
            <a:r>
              <a:rPr lang="ar-IQ" sz="3200" dirty="0">
                <a:solidFill>
                  <a:srgbClr val="FF0000"/>
                </a:solidFill>
              </a:rPr>
              <a:t>5</a:t>
            </a:r>
            <a:r>
              <a:rPr lang="ar-IQ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ar-IQ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قسم المكائن: المرحلة الثالثة</a:t>
            </a:r>
          </a:p>
          <a:p>
            <a:pPr algn="ctr"/>
            <a:r>
              <a:rPr lang="ar-IQ" sz="2800" dirty="0" smtClean="0">
                <a:latin typeface="A Thuluth" pitchFamily="2" charset="-78"/>
                <a:cs typeface="A Thuluth" pitchFamily="2" charset="-78"/>
              </a:rPr>
              <a:t>م. فرقد مرتضى الموسوي</a:t>
            </a:r>
          </a:p>
          <a:p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68235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3200" u="sng" dirty="0"/>
              <a:t>Design for Manufacturing and Assembly (DFMA</a:t>
            </a:r>
            <a:r>
              <a:rPr lang="en-US" sz="3200" u="sng" dirty="0" smtClean="0"/>
              <a:t>)</a:t>
            </a:r>
            <a:br>
              <a:rPr lang="en-US" sz="3200" u="sng" dirty="0" smtClean="0"/>
            </a:br>
            <a:r>
              <a:rPr lang="ar-IQ" sz="3200" dirty="0" smtClean="0">
                <a:effectLst/>
              </a:rPr>
              <a:t>التصميم لأجل التصنيع والتجميع:</a:t>
            </a:r>
            <a:endParaRPr lang="en-US" sz="3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28800"/>
            <a:ext cx="9905999" cy="4450976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IQ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التصميم للتصنيع والتجميع عبارة عن إرشادات بسيطة تمت صياغتها للحصول على الفوائد </a:t>
            </a:r>
            <a:r>
              <a:rPr lang="ar-IQ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التالية: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IQ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يبسط التصميم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يبسط عمليات الإنتاج ويقلل من تكلفة </a:t>
            </a:r>
            <a:r>
              <a:rPr lang="ar-IQ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المنتج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يحسن جودة المنتج وموثوقيته (لأنه إذا </a:t>
            </a:r>
            <a:r>
              <a:rPr lang="ar-IQ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تم تبسيط العملية الإنتاجية، فأن أحتمالية </a:t>
            </a:r>
            <a:r>
              <a:rPr lang="ar-IQ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حدوث </a:t>
            </a:r>
            <a:r>
              <a:rPr lang="ar-IQ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الأخطاء تكون أقل).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يقلل من تكلفة التجميع</a:t>
            </a:r>
            <a:r>
              <a:rPr lang="ar-IQ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يقلل من وقت التجميع</a:t>
            </a:r>
            <a:r>
              <a:rPr lang="ar-IQ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يقلل الوقت المطلوب لإدخال منتج جديد في السوق.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/>
              <a:t>Design for Assembly or DFA Guidelines (Assembly Considerations in Design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ar-IQ" u="sng" dirty="0">
                <a:effectLst/>
              </a:rPr>
              <a:t>تصميم إرشادات التجميع أو </a:t>
            </a:r>
            <a:r>
              <a:rPr lang="en-US" u="sng" dirty="0">
                <a:effectLst/>
              </a:rPr>
              <a:t>DFA </a:t>
            </a:r>
            <a:r>
              <a:rPr lang="ar-IQ" u="sng" dirty="0" smtClean="0">
                <a:effectLst/>
              </a:rPr>
              <a:t> (اعتبارات </a:t>
            </a:r>
            <a:r>
              <a:rPr lang="ar-IQ" u="sng" dirty="0">
                <a:effectLst/>
              </a:rPr>
              <a:t>التجميع في التصميم)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>
                <a:solidFill>
                  <a:schemeClr val="bg1"/>
                </a:solidFill>
                <a:effectLst/>
              </a:rPr>
              <a:t>تقليل عدد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الأجزاء: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يجب أن يحاول مهندسو التصميم تصميم المنتج الذي يستخدم أقل عدد ممكن من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الأجزاء.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انخفاض الأجزاء يؤدي إلى انخفاض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التكاليف.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كما أنه يجعل التجميع أبسط ويقلل من فرص حدوث عيوب</a:t>
            </a:r>
            <a:r>
              <a:rPr lang="ar-IQ" dirty="0" smtClean="0">
                <a:solidFill>
                  <a:schemeClr val="bg1"/>
                </a:solidFill>
                <a:effectLst/>
              </a:rPr>
              <a:t>. 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998" y="3714751"/>
            <a:ext cx="283845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712694"/>
            <a:ext cx="9905999" cy="5078507"/>
          </a:xfrm>
        </p:spPr>
        <p:txBody>
          <a:bodyPr/>
          <a:lstStyle/>
          <a:p>
            <a:pPr algn="r" rtl="1"/>
            <a:r>
              <a:rPr lang="ar-IQ" dirty="0">
                <a:solidFill>
                  <a:schemeClr val="bg1"/>
                </a:solidFill>
                <a:effectLst/>
              </a:rPr>
              <a:t>استخدم التصميمات المعيارية</a:t>
            </a:r>
            <a:r>
              <a:rPr lang="ar-IQ" dirty="0" smtClean="0">
                <a:solidFill>
                  <a:schemeClr val="bg1"/>
                </a:solidFill>
                <a:effectLst/>
              </a:rPr>
              <a:t>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اجعل أجزاء متعددة نموذجية في تجميعات فرعية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واحدة.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يقلل التصميم المعياري من عدد الأجزاء التي يتم تجميعها في أي وقت ويبسط أيضًا التجميع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النهائي.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تصبح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خدمة الصيانة </a:t>
            </a:r>
            <a:r>
              <a:rPr lang="ar-IQ" dirty="0">
                <a:solidFill>
                  <a:schemeClr val="bg1"/>
                </a:solidFill>
                <a:effectLst/>
              </a:rPr>
              <a:t>بسيطة وسريعة ورخيصة لأن التفكيك أسرع ويتطلب أدوات أقل.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53" y="3859306"/>
            <a:ext cx="4041768" cy="225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29553"/>
            <a:ext cx="9905999" cy="4661648"/>
          </a:xfrm>
        </p:spPr>
        <p:txBody>
          <a:bodyPr/>
          <a:lstStyle/>
          <a:p>
            <a:pPr algn="r" rtl="1"/>
            <a:r>
              <a:rPr lang="ar-IQ" dirty="0">
                <a:solidFill>
                  <a:schemeClr val="bg1"/>
                </a:solidFill>
                <a:effectLst/>
              </a:rPr>
              <a:t>التجمع في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الفضاء المفتوح: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تصميم يسمح بالتجميع في المساحات المفتوحة وليس المساحات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الضيقة.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يجب تنفيذ عملية التجميع في وضع رؤية واضح. و</a:t>
            </a:r>
            <a:r>
              <a:rPr lang="ar-IQ" dirty="0" smtClean="0">
                <a:solidFill>
                  <a:schemeClr val="bg1"/>
                </a:solidFill>
                <a:effectLst/>
              </a:rPr>
              <a:t>هو مهم </a:t>
            </a:r>
            <a:r>
              <a:rPr lang="ar-IQ" dirty="0">
                <a:solidFill>
                  <a:schemeClr val="bg1"/>
                </a:solidFill>
                <a:effectLst/>
              </a:rPr>
              <a:t>في التجميع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اليدوي.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242" y="2945237"/>
            <a:ext cx="4317535" cy="284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62318"/>
            <a:ext cx="9905999" cy="4728883"/>
          </a:xfrm>
        </p:spPr>
        <p:txBody>
          <a:bodyPr/>
          <a:lstStyle/>
          <a:p>
            <a:pPr algn="r" rtl="1"/>
            <a:r>
              <a:rPr lang="ar-IQ" dirty="0" smtClean="0">
                <a:solidFill>
                  <a:schemeClr val="bg1"/>
                </a:solidFill>
                <a:effectLst/>
              </a:rPr>
              <a:t>تصميم الأجزاء </a:t>
            </a:r>
            <a:r>
              <a:rPr lang="ar-IQ" dirty="0">
                <a:solidFill>
                  <a:schemeClr val="bg1"/>
                </a:solidFill>
                <a:effectLst/>
              </a:rPr>
              <a:t>لتجميع بسيط</a:t>
            </a:r>
            <a:r>
              <a:rPr lang="ar-IQ" dirty="0" smtClean="0">
                <a:solidFill>
                  <a:schemeClr val="bg1"/>
                </a:solidFill>
                <a:effectLst/>
              </a:rPr>
              <a:t>: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chemeClr val="bg1"/>
                </a:solidFill>
                <a:effectLst/>
              </a:rPr>
              <a:t>   تصميم </a:t>
            </a:r>
            <a:r>
              <a:rPr lang="ar-IQ" dirty="0">
                <a:solidFill>
                  <a:schemeClr val="bg1"/>
                </a:solidFill>
                <a:effectLst/>
              </a:rPr>
              <a:t>أجزاء بميزات توجيهية لتسهيل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المحاذاة.</a:t>
            </a:r>
          </a:p>
          <a:p>
            <a:pPr marL="0" indent="0" algn="r" rtl="1">
              <a:buNone/>
            </a:pPr>
            <a:endParaRPr lang="ar-IQ" dirty="0" smtClean="0">
              <a:solidFill>
                <a:schemeClr val="bg1"/>
              </a:solidFill>
              <a:effectLst/>
            </a:endParaRPr>
          </a:p>
          <a:p>
            <a:pPr algn="r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75" y="2514600"/>
            <a:ext cx="6671535" cy="300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22682"/>
            <a:ext cx="9905998" cy="1143047"/>
          </a:xfrm>
        </p:spPr>
        <p:txBody>
          <a:bodyPr>
            <a:normAutofit/>
          </a:bodyPr>
          <a:lstStyle/>
          <a:p>
            <a:pPr algn="r" rtl="1"/>
            <a:r>
              <a:rPr lang="en-US" sz="2400" dirty="0" smtClean="0"/>
              <a:t>Design </a:t>
            </a:r>
            <a:r>
              <a:rPr lang="en-US" sz="2400" dirty="0"/>
              <a:t>of components for </a:t>
            </a:r>
            <a:r>
              <a:rPr lang="en-US" sz="2400" dirty="0" smtClean="0"/>
              <a:t>casting</a:t>
            </a: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u="sng" dirty="0">
                <a:effectLst/>
              </a:rPr>
              <a:t>تصميم </a:t>
            </a:r>
            <a:r>
              <a:rPr lang="ar-IQ" sz="2400" u="sng" dirty="0" smtClean="0">
                <a:effectLst/>
              </a:rPr>
              <a:t>الأجزاء المكونة </a:t>
            </a:r>
            <a:r>
              <a:rPr lang="ar-IQ" sz="2400" u="sng" dirty="0">
                <a:effectLst/>
              </a:rPr>
              <a:t>للصب</a:t>
            </a:r>
            <a:endParaRPr lang="en-US" sz="2400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65729"/>
            <a:ext cx="9905999" cy="4325472"/>
          </a:xfrm>
        </p:spPr>
        <p:txBody>
          <a:bodyPr>
            <a:normAutofit/>
          </a:bodyPr>
          <a:lstStyle/>
          <a:p>
            <a:pPr algn="r" rtl="1"/>
            <a:r>
              <a:rPr lang="ar-IQ" dirty="0" smtClean="0">
                <a:solidFill>
                  <a:schemeClr val="bg1"/>
                </a:solidFill>
                <a:effectLst/>
              </a:rPr>
              <a:t>لماذا الصب؟؟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</a:rPr>
              <a:t>الأجزاء المعقدة التي يصعب تصنيعها يتم تصنيعها بواسطة عملية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الصب.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</a:rPr>
              <a:t>يمكن صهر أي معدن تقريبًا وسبكه. معظم الأجزاء المصبوبة بالرمل مصنوعة من الحديد الزهر وسبائك الألومنيوم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والنحاس.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</a:rPr>
              <a:t>يمكن أن يكون حجم الصب الرملي صغيرًا يصل إلى 10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غم </a:t>
            </a:r>
            <a:r>
              <a:rPr lang="ar-IQ" dirty="0">
                <a:solidFill>
                  <a:schemeClr val="bg1"/>
                </a:solidFill>
                <a:effectLst/>
              </a:rPr>
              <a:t>وكبيرًا يصل إلى 200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كغم.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dirty="0">
                <a:solidFill>
                  <a:schemeClr val="bg1"/>
                </a:solidFill>
                <a:effectLst/>
              </a:rPr>
              <a:t>مصبوبات الرمل لها أسطح غير منتظمة ومحببة والتشغيل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الآلي مطلوب </a:t>
            </a:r>
            <a:r>
              <a:rPr lang="ar-IQ" dirty="0">
                <a:solidFill>
                  <a:schemeClr val="bg1"/>
                </a:solidFill>
                <a:effectLst/>
              </a:rPr>
              <a:t>إذا كان الجزء يتحرك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على جزء </a:t>
            </a:r>
            <a:r>
              <a:rPr lang="ar-IQ" dirty="0">
                <a:solidFill>
                  <a:schemeClr val="bg1"/>
                </a:solidFill>
                <a:effectLst/>
              </a:rPr>
              <a:t>آخر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أو هيكل.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dirty="0" smtClean="0">
                <a:solidFill>
                  <a:schemeClr val="bg1"/>
                </a:solidFill>
                <a:effectLst/>
              </a:rPr>
              <a:t>الأجزاء المصبوبة تكون </a:t>
            </a:r>
            <a:r>
              <a:rPr lang="ar-IQ" dirty="0">
                <a:solidFill>
                  <a:schemeClr val="bg1"/>
                </a:solidFill>
                <a:effectLst/>
              </a:rPr>
              <a:t>مستقرة وصلبة وقوية مقارنة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بـالأجزاء المشكلة آلياً.</a:t>
            </a:r>
          </a:p>
        </p:txBody>
      </p:sp>
    </p:spTree>
    <p:extLst>
      <p:ext uri="{BB962C8B-B14F-4D97-AF65-F5344CB8AC3E}">
        <p14:creationId xmlns:p14="http://schemas.microsoft.com/office/powerpoint/2010/main" val="27343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4106"/>
          </a:xfrm>
        </p:spPr>
        <p:txBody>
          <a:bodyPr>
            <a:normAutofit/>
          </a:bodyPr>
          <a:lstStyle/>
          <a:p>
            <a:pPr algn="r" rtl="1"/>
            <a:r>
              <a:rPr lang="ar-IQ" sz="3200" dirty="0">
                <a:effectLst/>
              </a:rPr>
              <a:t>الاعتبارات الأساسية لعملية </a:t>
            </a:r>
            <a:r>
              <a:rPr lang="ar-IQ" sz="3200" dirty="0" smtClean="0">
                <a:effectLst/>
              </a:rPr>
              <a:t>الصب: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92624"/>
            <a:ext cx="9905999" cy="4298577"/>
          </a:xfrm>
        </p:spPr>
        <p:txBody>
          <a:bodyPr>
            <a:normAutofit lnSpcReduction="10000"/>
          </a:bodyPr>
          <a:lstStyle/>
          <a:p>
            <a:pPr marL="457200" indent="-457200" algn="r" rtl="1">
              <a:buFont typeface="+mj-lt"/>
              <a:buAutoNum type="arabicParenR"/>
            </a:pPr>
            <a:r>
              <a:rPr lang="ar-IQ" dirty="0" smtClean="0">
                <a:solidFill>
                  <a:schemeClr val="bg1"/>
                </a:solidFill>
                <a:effectLst/>
              </a:rPr>
              <a:t>حافظ دائماً على المناطق المعرضة للاجهادات من </a:t>
            </a:r>
            <a:r>
              <a:rPr lang="ar-IQ" dirty="0">
                <a:solidFill>
                  <a:schemeClr val="bg1"/>
                </a:solidFill>
                <a:effectLst/>
              </a:rPr>
              <a:t>الأجزاء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تحت الضغط.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قم بتدوير جميع الزوايا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الخارجية.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 smtClean="0">
                <a:solidFill>
                  <a:schemeClr val="bg1"/>
                </a:solidFill>
                <a:effectLst/>
              </a:rPr>
              <a:t>يجب </a:t>
            </a:r>
            <a:r>
              <a:rPr lang="ar-IQ" dirty="0">
                <a:solidFill>
                  <a:schemeClr val="bg1"/>
                </a:solidFill>
                <a:effectLst/>
              </a:rPr>
              <a:t>الحفاظ على سمك المقطع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بالكامل موحدة </a:t>
            </a:r>
            <a:r>
              <a:rPr lang="ar-IQ" dirty="0">
                <a:solidFill>
                  <a:schemeClr val="bg1"/>
                </a:solidFill>
                <a:effectLst/>
              </a:rPr>
              <a:t>ومتوافقة مع اعتبارات التصميم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العامة، قدر الامكان.</a:t>
            </a:r>
            <a:endParaRPr lang="ar-IQ" dirty="0">
              <a:solidFill>
                <a:schemeClr val="bg1"/>
              </a:solidFill>
              <a:effectLst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ar-IQ" dirty="0" smtClean="0">
                <a:solidFill>
                  <a:schemeClr val="bg1"/>
                </a:solidFill>
                <a:effectLst/>
              </a:rPr>
              <a:t>تجنب </a:t>
            </a:r>
            <a:r>
              <a:rPr lang="ar-IQ" dirty="0">
                <a:solidFill>
                  <a:schemeClr val="bg1"/>
                </a:solidFill>
                <a:effectLst/>
              </a:rPr>
              <a:t>تركيز المعادن عند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التقاطعات.</a:t>
            </a:r>
            <a:endParaRPr lang="ar-IQ" dirty="0">
              <a:solidFill>
                <a:schemeClr val="bg1"/>
              </a:solidFill>
              <a:effectLst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ar-IQ" dirty="0" smtClean="0">
                <a:solidFill>
                  <a:schemeClr val="bg1"/>
                </a:solidFill>
                <a:effectLst/>
              </a:rPr>
              <a:t>تجنب التقاسيم </a:t>
            </a:r>
            <a:r>
              <a:rPr lang="ar-IQ" dirty="0">
                <a:solidFill>
                  <a:schemeClr val="bg1"/>
                </a:solidFill>
                <a:effectLst/>
              </a:rPr>
              <a:t>الرقيقة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جدا.</a:t>
            </a:r>
            <a:endParaRPr lang="ar-IQ" dirty="0">
              <a:solidFill>
                <a:schemeClr val="bg1"/>
              </a:solidFill>
              <a:effectLst/>
            </a:endParaRPr>
          </a:p>
          <a:p>
            <a:pPr marL="457200" indent="-457200" algn="r" rtl="1">
              <a:buFont typeface="+mj-lt"/>
              <a:buAutoNum type="arabicParenR"/>
            </a:pPr>
            <a:r>
              <a:rPr lang="ar-IQ" dirty="0" smtClean="0">
                <a:solidFill>
                  <a:schemeClr val="bg1"/>
                </a:solidFill>
                <a:effectLst/>
              </a:rPr>
              <a:t>يجب </a:t>
            </a:r>
            <a:r>
              <a:rPr lang="ar-IQ" dirty="0">
                <a:solidFill>
                  <a:schemeClr val="bg1"/>
                </a:solidFill>
                <a:effectLst/>
              </a:rPr>
              <a:t>أن يكون للجدار المجاور للفتحة المحفورة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سمك ما </a:t>
            </a:r>
            <a:r>
              <a:rPr lang="ar-IQ" dirty="0">
                <a:solidFill>
                  <a:schemeClr val="bg1"/>
                </a:solidFill>
                <a:effectLst/>
              </a:rPr>
              <a:t>يعادل سمك الجسم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الرئيسي.</a:t>
            </a:r>
          </a:p>
          <a:p>
            <a:pPr marL="457200" indent="-457200" algn="r" rtl="1">
              <a:buFont typeface="+mj-lt"/>
              <a:buAutoNum type="arabicParenR"/>
            </a:pPr>
            <a:r>
              <a:rPr lang="ar-IQ" dirty="0">
                <a:solidFill>
                  <a:schemeClr val="bg1"/>
                </a:solidFill>
                <a:effectLst/>
              </a:rPr>
              <a:t>تُفضل الثقوب ذات الشكل البيضاوي ذات الأبعاد الأكبر على </a:t>
            </a:r>
            <a:r>
              <a:rPr lang="ar-IQ" dirty="0" smtClean="0">
                <a:solidFill>
                  <a:schemeClr val="bg1"/>
                </a:solidFill>
                <a:effectLst/>
              </a:rPr>
              <a:t>طول اتجاه القوى.</a:t>
            </a:r>
          </a:p>
          <a:p>
            <a:pPr marL="457200" indent="-457200" algn="r" rtl="1">
              <a:buFont typeface="+mj-lt"/>
              <a:buAutoNum type="arabicParenR"/>
            </a:pPr>
            <a:endParaRPr lang="en-US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71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3446</TotalTime>
  <Words>380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 Thuluth</vt:lpstr>
      <vt:lpstr>AdvertisingExtraBold</vt:lpstr>
      <vt:lpstr>Arial</vt:lpstr>
      <vt:lpstr>Times New Roman</vt:lpstr>
      <vt:lpstr>Trebuchet MS</vt:lpstr>
      <vt:lpstr>Tw Cen MT</vt:lpstr>
      <vt:lpstr>Circuit</vt:lpstr>
      <vt:lpstr>تصميم آلات ومعدات زراعية عملي  المحاضرة (5)</vt:lpstr>
      <vt:lpstr>Design for Manufacturing and Assembly (DFMA) التصميم لأجل التصنيع والتجميع:</vt:lpstr>
      <vt:lpstr>Design for Assembly or DFA Guidelines (Assembly Considerations in Design):  تصميم إرشادات التجميع أو DFA  (اعتبارات التجميع في التصميم) </vt:lpstr>
      <vt:lpstr>PowerPoint Presentation</vt:lpstr>
      <vt:lpstr>PowerPoint Presentation</vt:lpstr>
      <vt:lpstr>PowerPoint Presentation</vt:lpstr>
      <vt:lpstr>Design of components for casting تصميم الأجزاء المكونة للصب</vt:lpstr>
      <vt:lpstr>الاعتبارات الأساسية لعملية الصب: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تصميم آلات ومعدات زراعية عملي</dc:title>
  <dc:creator>hp</dc:creator>
  <cp:lastModifiedBy>hp</cp:lastModifiedBy>
  <cp:revision>44</cp:revision>
  <dcterms:created xsi:type="dcterms:W3CDTF">2021-05-02T07:28:13Z</dcterms:created>
  <dcterms:modified xsi:type="dcterms:W3CDTF">2021-07-06T08:37:54Z</dcterms:modified>
</cp:coreProperties>
</file>